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263" r:id="rId3"/>
    <p:sldId id="258" r:id="rId4"/>
    <p:sldId id="257" r:id="rId5"/>
    <p:sldId id="259" r:id="rId6"/>
    <p:sldId id="260" r:id="rId7"/>
    <p:sldId id="261" r:id="rId8"/>
    <p:sldId id="264" r:id="rId9"/>
    <p:sldId id="262"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2" r:id="rId24"/>
    <p:sldId id="278" r:id="rId25"/>
    <p:sldId id="279" r:id="rId26"/>
    <p:sldId id="280" r:id="rId27"/>
    <p:sldId id="281"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901" autoAdjust="0"/>
  </p:normalViewPr>
  <p:slideViewPr>
    <p:cSldViewPr>
      <p:cViewPr varScale="1">
        <p:scale>
          <a:sx n="49" d="100"/>
          <a:sy n="49" d="100"/>
        </p:scale>
        <p:origin x="-1116" y="-102"/>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DD29ED-76CD-4388-B653-472805C0FDA9}" type="datetimeFigureOut">
              <a:rPr lang="en-US" smtClean="0"/>
              <a:pPr/>
              <a:t>11/7/2017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50E8BC-7B2C-4883-B5A6-EB0258E20B80}" type="slidenum">
              <a:rPr lang="en-US" smtClean="0"/>
              <a:pPr/>
              <a:t>‹#›</a:t>
            </a:fld>
            <a:endParaRPr lang="en-US"/>
          </a:p>
        </p:txBody>
      </p:sp>
    </p:spTree>
    <p:extLst>
      <p:ext uri="{BB962C8B-B14F-4D97-AF65-F5344CB8AC3E}">
        <p14:creationId xmlns:p14="http://schemas.microsoft.com/office/powerpoint/2010/main" xmlns="" val="3689404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Samuel_Adams" TargetMode="External"/><Relationship Id="rId7" Type="http://schemas.openxmlformats.org/officeDocument/2006/relationships/hyperlink" Target="https://en.wikipedia.org/wiki/Freedom_Trail"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en.wikipedia.org/wiki/Boston_National_Historical_Park" TargetMode="External"/><Relationship Id="rId5" Type="http://schemas.openxmlformats.org/officeDocument/2006/relationships/hyperlink" Target="https://en.wikipedia.org/wiki/Kingdom_of_Great_Britain" TargetMode="External"/><Relationship Id="rId4" Type="http://schemas.openxmlformats.org/officeDocument/2006/relationships/hyperlink" Target="https://en.wikipedia.org/wiki/James_Otis,_Jr."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United_States_Constitution" TargetMode="External"/><Relationship Id="rId3" Type="http://schemas.openxmlformats.org/officeDocument/2006/relationships/hyperlink" Target="https://en.wikipedia.org/wiki/Hull_(watercraft)" TargetMode="External"/><Relationship Id="rId7" Type="http://schemas.openxmlformats.org/officeDocument/2006/relationships/hyperlink" Target="https://en.wikipedia.org/wiki/George_Washington"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n.wikipedia.org/wiki/United_States_Navy" TargetMode="External"/><Relationship Id="rId5" Type="http://schemas.openxmlformats.org/officeDocument/2006/relationships/hyperlink" Target="https://en.wikipedia.org/wiki/Heavy_frigate" TargetMode="External"/><Relationship Id="rId4" Type="http://schemas.openxmlformats.org/officeDocument/2006/relationships/hyperlink" Target="https://en.wikipedia.org/wiki/Mast_(sailin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travel to Boston round</a:t>
            </a:r>
            <a:r>
              <a:rPr lang="en-US" baseline="0" dirty="0" smtClean="0"/>
              <a:t> trip via air from MSY out of the New Orleans Airport.</a:t>
            </a:r>
            <a:endParaRPr lang="en-US" dirty="0"/>
          </a:p>
        </p:txBody>
      </p:sp>
      <p:sp>
        <p:nvSpPr>
          <p:cNvPr id="4" name="Slide Number Placeholder 3"/>
          <p:cNvSpPr>
            <a:spLocks noGrp="1"/>
          </p:cNvSpPr>
          <p:nvPr>
            <p:ph type="sldNum" sz="quarter" idx="10"/>
          </p:nvPr>
        </p:nvSpPr>
        <p:spPr/>
        <p:txBody>
          <a:bodyPr/>
          <a:lstStyle/>
          <a:p>
            <a:fld id="{DD50E8BC-7B2C-4883-B5A6-EB0258E20B80}" type="slidenum">
              <a:rPr lang="en-US" smtClean="0"/>
              <a:pPr/>
              <a:t>3</a:t>
            </a:fld>
            <a:endParaRPr lang="en-US"/>
          </a:p>
        </p:txBody>
      </p:sp>
    </p:spTree>
    <p:extLst>
      <p:ext uri="{BB962C8B-B14F-4D97-AF65-F5344CB8AC3E}">
        <p14:creationId xmlns:p14="http://schemas.microsoft.com/office/powerpoint/2010/main" xmlns="" val="3647642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solidFill>
                  <a:srgbClr val="222222"/>
                </a:solidFill>
                <a:effectLst/>
                <a:latin typeface="Arial"/>
              </a:rPr>
              <a:t>We will visit Faneuil Hall.  It has</a:t>
            </a:r>
            <a:r>
              <a:rPr lang="en-US" b="0" i="0" baseline="0" dirty="0" smtClean="0">
                <a:solidFill>
                  <a:srgbClr val="222222"/>
                </a:solidFill>
                <a:effectLst/>
                <a:latin typeface="Arial"/>
              </a:rPr>
              <a:t> been </a:t>
            </a:r>
            <a:r>
              <a:rPr lang="en-US" b="0" i="0" dirty="0" smtClean="0">
                <a:solidFill>
                  <a:srgbClr val="222222"/>
                </a:solidFill>
                <a:effectLst/>
                <a:latin typeface="Arial"/>
              </a:rPr>
              <a:t>a marketplace and a meeting hall since 1743. It was the site of several speeches by </a:t>
            </a:r>
            <a:r>
              <a:rPr lang="en-US" b="0" i="0" u="none" strike="noStrike" dirty="0" smtClean="0">
                <a:solidFill>
                  <a:srgbClr val="0B0080"/>
                </a:solidFill>
                <a:effectLst/>
                <a:latin typeface="Arial"/>
                <a:hlinkClick r:id="rId3" tooltip="Samuel Adams"/>
              </a:rPr>
              <a:t>Samuel Adams</a:t>
            </a:r>
            <a:r>
              <a:rPr lang="en-US" b="0" i="0" dirty="0" smtClean="0">
                <a:solidFill>
                  <a:srgbClr val="222222"/>
                </a:solidFill>
                <a:effectLst/>
                <a:latin typeface="Arial"/>
              </a:rPr>
              <a:t>, </a:t>
            </a:r>
            <a:r>
              <a:rPr lang="en-US" b="0" i="0" u="none" strike="noStrike" dirty="0" smtClean="0">
                <a:solidFill>
                  <a:srgbClr val="0B0080"/>
                </a:solidFill>
                <a:effectLst/>
                <a:latin typeface="Arial"/>
                <a:hlinkClick r:id="rId4" tooltip="James Otis, Jr."/>
              </a:rPr>
              <a:t>James Otis</a:t>
            </a:r>
            <a:r>
              <a:rPr lang="en-US" b="0" i="0" dirty="0" smtClean="0">
                <a:solidFill>
                  <a:srgbClr val="222222"/>
                </a:solidFill>
                <a:effectLst/>
                <a:latin typeface="Arial"/>
              </a:rPr>
              <a:t>, and others encouraging independence from </a:t>
            </a:r>
            <a:r>
              <a:rPr lang="en-US" b="0" i="0" u="none" strike="noStrike" dirty="0" smtClean="0">
                <a:solidFill>
                  <a:srgbClr val="0B0080"/>
                </a:solidFill>
                <a:effectLst/>
                <a:latin typeface="Arial"/>
                <a:hlinkClick r:id="rId5" tooltip="Kingdom of Great Britain"/>
              </a:rPr>
              <a:t>Great Britain</a:t>
            </a:r>
            <a:r>
              <a:rPr lang="en-US" b="0" i="0" dirty="0" smtClean="0">
                <a:solidFill>
                  <a:srgbClr val="222222"/>
                </a:solidFill>
                <a:effectLst/>
                <a:latin typeface="Arial"/>
              </a:rPr>
              <a:t>. Now it is part of </a:t>
            </a:r>
            <a:r>
              <a:rPr lang="en-US" b="0" i="0" u="none" strike="noStrike" dirty="0" smtClean="0">
                <a:solidFill>
                  <a:srgbClr val="0B0080"/>
                </a:solidFill>
                <a:effectLst/>
                <a:latin typeface="Arial"/>
                <a:hlinkClick r:id="rId6" tooltip="Boston National Historical Park"/>
              </a:rPr>
              <a:t>Boston National Historical Park</a:t>
            </a:r>
            <a:r>
              <a:rPr lang="en-US" b="0" i="0" u="none" strike="noStrike" dirty="0" smtClean="0">
                <a:solidFill>
                  <a:srgbClr val="0B0080"/>
                </a:solidFill>
                <a:effectLst/>
                <a:latin typeface="Arial"/>
              </a:rPr>
              <a:t> </a:t>
            </a:r>
            <a:r>
              <a:rPr lang="en-US" b="0" i="0" dirty="0" smtClean="0">
                <a:solidFill>
                  <a:srgbClr val="222222"/>
                </a:solidFill>
                <a:effectLst/>
                <a:latin typeface="Arial"/>
              </a:rPr>
              <a:t>and a well-known stop on the </a:t>
            </a:r>
            <a:r>
              <a:rPr lang="en-US" b="0" i="0" u="none" strike="noStrike" dirty="0" smtClean="0">
                <a:solidFill>
                  <a:srgbClr val="0B0080"/>
                </a:solidFill>
                <a:effectLst/>
                <a:latin typeface="Arial"/>
                <a:hlinkClick r:id="rId7" tooltip="Freedom Trail"/>
              </a:rPr>
              <a:t>Freedom Trail</a:t>
            </a:r>
            <a:r>
              <a:rPr lang="en-US" b="0" i="0" dirty="0" smtClean="0">
                <a:solidFill>
                  <a:srgbClr val="222222"/>
                </a:solidFill>
                <a:effectLst/>
                <a:latin typeface="Arial"/>
              </a:rPr>
              <a:t>. It is sometimes referred to as "the Cradle of Liberty".</a:t>
            </a:r>
            <a:endParaRPr lang="en-US" dirty="0"/>
          </a:p>
        </p:txBody>
      </p:sp>
      <p:sp>
        <p:nvSpPr>
          <p:cNvPr id="4" name="Slide Number Placeholder 3"/>
          <p:cNvSpPr>
            <a:spLocks noGrp="1"/>
          </p:cNvSpPr>
          <p:nvPr>
            <p:ph type="sldNum" sz="quarter" idx="10"/>
          </p:nvPr>
        </p:nvSpPr>
        <p:spPr/>
        <p:txBody>
          <a:bodyPr/>
          <a:lstStyle/>
          <a:p>
            <a:fld id="{DD50E8BC-7B2C-4883-B5A6-EB0258E20B80}" type="slidenum">
              <a:rPr lang="en-US" smtClean="0"/>
              <a:pPr/>
              <a:t>13</a:t>
            </a:fld>
            <a:endParaRPr lang="en-US"/>
          </a:p>
        </p:txBody>
      </p:sp>
    </p:spTree>
    <p:extLst>
      <p:ext uri="{BB962C8B-B14F-4D97-AF65-F5344CB8AC3E}">
        <p14:creationId xmlns:p14="http://schemas.microsoft.com/office/powerpoint/2010/main" xmlns="" val="3908417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Freedom Trail will also lead us to the Old State House.  </a:t>
            </a:r>
            <a:r>
              <a:rPr lang="en-US" dirty="0" smtClean="0"/>
              <a:t>Built in 1713, it was the seat of the Massachusetts General Court until 1798, and is one of the oldest public buildings in the United States.</a:t>
            </a:r>
            <a:endParaRPr lang="en-US" dirty="0"/>
          </a:p>
        </p:txBody>
      </p:sp>
      <p:sp>
        <p:nvSpPr>
          <p:cNvPr id="4" name="Slide Number Placeholder 3"/>
          <p:cNvSpPr>
            <a:spLocks noGrp="1"/>
          </p:cNvSpPr>
          <p:nvPr>
            <p:ph type="sldNum" sz="quarter" idx="10"/>
          </p:nvPr>
        </p:nvSpPr>
        <p:spPr/>
        <p:txBody>
          <a:bodyPr/>
          <a:lstStyle/>
          <a:p>
            <a:fld id="{DD50E8BC-7B2C-4883-B5A6-EB0258E20B80}" type="slidenum">
              <a:rPr lang="en-US" smtClean="0"/>
              <a:pPr/>
              <a:t>14</a:t>
            </a:fld>
            <a:endParaRPr lang="en-US"/>
          </a:p>
        </p:txBody>
      </p:sp>
    </p:spTree>
    <p:extLst>
      <p:ext uri="{BB962C8B-B14F-4D97-AF65-F5344CB8AC3E}">
        <p14:creationId xmlns:p14="http://schemas.microsoft.com/office/powerpoint/2010/main" xmlns="" val="407842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students will have the opportunity to participate in hands on STEAM activities</a:t>
            </a:r>
            <a:r>
              <a:rPr lang="en-US" baseline="0" dirty="0" smtClean="0"/>
              <a:t> at the prestigious MIT!</a:t>
            </a:r>
            <a:endParaRPr lang="en-US" dirty="0"/>
          </a:p>
        </p:txBody>
      </p:sp>
      <p:sp>
        <p:nvSpPr>
          <p:cNvPr id="4" name="Slide Number Placeholder 3"/>
          <p:cNvSpPr>
            <a:spLocks noGrp="1"/>
          </p:cNvSpPr>
          <p:nvPr>
            <p:ph type="sldNum" sz="quarter" idx="10"/>
          </p:nvPr>
        </p:nvSpPr>
        <p:spPr/>
        <p:txBody>
          <a:bodyPr/>
          <a:lstStyle/>
          <a:p>
            <a:fld id="{DD50E8BC-7B2C-4883-B5A6-EB0258E20B80}" type="slidenum">
              <a:rPr lang="en-US" smtClean="0"/>
              <a:pPr/>
              <a:t>15</a:t>
            </a:fld>
            <a:endParaRPr lang="en-US"/>
          </a:p>
        </p:txBody>
      </p:sp>
    </p:spTree>
    <p:extLst>
      <p:ext uri="{BB962C8B-B14F-4D97-AF65-F5344CB8AC3E}">
        <p14:creationId xmlns:p14="http://schemas.microsoft.com/office/powerpoint/2010/main" xmlns="" val="2389676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have time to shop also at Quincy Market.</a:t>
            </a:r>
            <a:endParaRPr lang="en-US" dirty="0"/>
          </a:p>
        </p:txBody>
      </p:sp>
      <p:sp>
        <p:nvSpPr>
          <p:cNvPr id="4" name="Slide Number Placeholder 3"/>
          <p:cNvSpPr>
            <a:spLocks noGrp="1"/>
          </p:cNvSpPr>
          <p:nvPr>
            <p:ph type="sldNum" sz="quarter" idx="10"/>
          </p:nvPr>
        </p:nvSpPr>
        <p:spPr/>
        <p:txBody>
          <a:bodyPr/>
          <a:lstStyle/>
          <a:p>
            <a:fld id="{DD50E8BC-7B2C-4883-B5A6-EB0258E20B80}" type="slidenum">
              <a:rPr lang="en-US" smtClean="0"/>
              <a:pPr/>
              <a:t>16</a:t>
            </a:fld>
            <a:endParaRPr lang="en-US"/>
          </a:p>
        </p:txBody>
      </p:sp>
    </p:spTree>
    <p:extLst>
      <p:ext uri="{BB962C8B-B14F-4D97-AF65-F5344CB8AC3E}">
        <p14:creationId xmlns:p14="http://schemas.microsoft.com/office/powerpoint/2010/main" xmlns="" val="1820977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get</a:t>
            </a:r>
            <a:r>
              <a:rPr lang="en-US" baseline="0" dirty="0" smtClean="0"/>
              <a:t> to visit </a:t>
            </a:r>
            <a:r>
              <a:rPr lang="en-US" dirty="0" smtClean="0"/>
              <a:t>the fourth largest museum in the United States. It contains more than 450,000 works of art, making it one of the most comprehensive collections in the Americas.</a:t>
            </a:r>
            <a:endParaRPr lang="en-US" dirty="0"/>
          </a:p>
        </p:txBody>
      </p:sp>
      <p:sp>
        <p:nvSpPr>
          <p:cNvPr id="4" name="Slide Number Placeholder 3"/>
          <p:cNvSpPr>
            <a:spLocks noGrp="1"/>
          </p:cNvSpPr>
          <p:nvPr>
            <p:ph type="sldNum" sz="quarter" idx="10"/>
          </p:nvPr>
        </p:nvSpPr>
        <p:spPr/>
        <p:txBody>
          <a:bodyPr/>
          <a:lstStyle/>
          <a:p>
            <a:fld id="{DD50E8BC-7B2C-4883-B5A6-EB0258E20B80}" type="slidenum">
              <a:rPr lang="en-US" smtClean="0"/>
              <a:pPr/>
              <a:t>18</a:t>
            </a:fld>
            <a:endParaRPr lang="en-US"/>
          </a:p>
        </p:txBody>
      </p:sp>
    </p:spTree>
    <p:extLst>
      <p:ext uri="{BB962C8B-B14F-4D97-AF65-F5344CB8AC3E}">
        <p14:creationId xmlns:p14="http://schemas.microsoft.com/office/powerpoint/2010/main" xmlns="" val="891582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we are visiting</a:t>
            </a:r>
            <a:r>
              <a:rPr lang="en-US" baseline="0" dirty="0" smtClean="0"/>
              <a:t> museums, we will include the Boston Museum of Science. over 700 interactive exhibits, the museum features a number of live presentations throughout the building every day, along with shows at the Charles Hayden Planetarium and the </a:t>
            </a:r>
            <a:r>
              <a:rPr lang="en-US" baseline="0" dirty="0" err="1" smtClean="0"/>
              <a:t>Mugar</a:t>
            </a:r>
            <a:r>
              <a:rPr lang="en-US" baseline="0" dirty="0" smtClean="0"/>
              <a:t> Omni Theater, the only domed IMAX screen in New England. The museum is also an accredited member of the Association of Zoos and Aquariums (AZA) and is home to over 100 animals, many of which have been rescued and rehabilitated from various dangerous situations.</a:t>
            </a:r>
            <a:endParaRPr lang="en-US" dirty="0"/>
          </a:p>
        </p:txBody>
      </p:sp>
      <p:sp>
        <p:nvSpPr>
          <p:cNvPr id="4" name="Slide Number Placeholder 3"/>
          <p:cNvSpPr>
            <a:spLocks noGrp="1"/>
          </p:cNvSpPr>
          <p:nvPr>
            <p:ph type="sldNum" sz="quarter" idx="10"/>
          </p:nvPr>
        </p:nvSpPr>
        <p:spPr/>
        <p:txBody>
          <a:bodyPr/>
          <a:lstStyle/>
          <a:p>
            <a:fld id="{DD50E8BC-7B2C-4883-B5A6-EB0258E20B80}" type="slidenum">
              <a:rPr lang="en-US" smtClean="0"/>
              <a:pPr/>
              <a:t>19</a:t>
            </a:fld>
            <a:endParaRPr lang="en-US"/>
          </a:p>
        </p:txBody>
      </p:sp>
    </p:spTree>
    <p:extLst>
      <p:ext uri="{BB962C8B-B14F-4D97-AF65-F5344CB8AC3E}">
        <p14:creationId xmlns:p14="http://schemas.microsoft.com/office/powerpoint/2010/main" xmlns="" val="734299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trip will also include a tour of Fenway park. Since 1912, it has been the home for the Boston Red Sox, the city's American League baseball team, and since 1953, its only Major League Baseball (MLB) franchise. It is the oldest ballpark in MLB.</a:t>
            </a:r>
            <a:endParaRPr lang="en-US" dirty="0"/>
          </a:p>
        </p:txBody>
      </p:sp>
      <p:sp>
        <p:nvSpPr>
          <p:cNvPr id="4" name="Slide Number Placeholder 3"/>
          <p:cNvSpPr>
            <a:spLocks noGrp="1"/>
          </p:cNvSpPr>
          <p:nvPr>
            <p:ph type="sldNum" sz="quarter" idx="10"/>
          </p:nvPr>
        </p:nvSpPr>
        <p:spPr/>
        <p:txBody>
          <a:bodyPr/>
          <a:lstStyle/>
          <a:p>
            <a:fld id="{DD50E8BC-7B2C-4883-B5A6-EB0258E20B80}" type="slidenum">
              <a:rPr lang="en-US" smtClean="0"/>
              <a:pPr/>
              <a:t>20</a:t>
            </a:fld>
            <a:endParaRPr lang="en-US"/>
          </a:p>
        </p:txBody>
      </p:sp>
    </p:spTree>
    <p:extLst>
      <p:ext uri="{BB962C8B-B14F-4D97-AF65-F5344CB8AC3E}">
        <p14:creationId xmlns:p14="http://schemas.microsoft.com/office/powerpoint/2010/main" xmlns="" val="1484030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Boston Symphony Orchestra (BSO) is an American orchestra based in Boston, Massachusetts. It is one of the five major American symphony orchestras.</a:t>
            </a:r>
            <a:r>
              <a:rPr lang="en-US" baseline="0" dirty="0" smtClean="0"/>
              <a:t>  The Orchestra performs </a:t>
            </a:r>
            <a:r>
              <a:rPr lang="en-US" dirty="0" smtClean="0"/>
              <a:t>in a stately 1900 concert hall.  The students will be able to go behind</a:t>
            </a:r>
            <a:r>
              <a:rPr lang="en-US" baseline="0" dirty="0" smtClean="0"/>
              <a:t> the scenes of this beautiful hall!</a:t>
            </a:r>
            <a:endParaRPr lang="en-US" dirty="0"/>
          </a:p>
        </p:txBody>
      </p:sp>
      <p:sp>
        <p:nvSpPr>
          <p:cNvPr id="4" name="Slide Number Placeholder 3"/>
          <p:cNvSpPr>
            <a:spLocks noGrp="1"/>
          </p:cNvSpPr>
          <p:nvPr>
            <p:ph type="sldNum" sz="quarter" idx="10"/>
          </p:nvPr>
        </p:nvSpPr>
        <p:spPr/>
        <p:txBody>
          <a:bodyPr/>
          <a:lstStyle/>
          <a:p>
            <a:fld id="{DD50E8BC-7B2C-4883-B5A6-EB0258E20B80}" type="slidenum">
              <a:rPr lang="en-US" smtClean="0"/>
              <a:pPr/>
              <a:t>21</a:t>
            </a:fld>
            <a:endParaRPr lang="en-US"/>
          </a:p>
        </p:txBody>
      </p:sp>
    </p:spTree>
    <p:extLst>
      <p:ext uri="{BB962C8B-B14F-4D97-AF65-F5344CB8AC3E}">
        <p14:creationId xmlns:p14="http://schemas.microsoft.com/office/powerpoint/2010/main" xmlns="" val="1183642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experience Boston's Most Popular Tour with the famous Boston Duck Tours. This tour of Boston includes land &amp; water!</a:t>
            </a:r>
            <a:endParaRPr lang="en-US" dirty="0"/>
          </a:p>
        </p:txBody>
      </p:sp>
      <p:sp>
        <p:nvSpPr>
          <p:cNvPr id="4" name="Slide Number Placeholder 3"/>
          <p:cNvSpPr>
            <a:spLocks noGrp="1"/>
          </p:cNvSpPr>
          <p:nvPr>
            <p:ph type="sldNum" sz="quarter" idx="10"/>
          </p:nvPr>
        </p:nvSpPr>
        <p:spPr/>
        <p:txBody>
          <a:bodyPr/>
          <a:lstStyle/>
          <a:p>
            <a:fld id="{DD50E8BC-7B2C-4883-B5A6-EB0258E20B80}" type="slidenum">
              <a:rPr lang="en-US" smtClean="0"/>
              <a:pPr/>
              <a:t>22</a:t>
            </a:fld>
            <a:endParaRPr lang="en-US"/>
          </a:p>
        </p:txBody>
      </p:sp>
    </p:spTree>
    <p:extLst>
      <p:ext uri="{BB962C8B-B14F-4D97-AF65-F5344CB8AC3E}">
        <p14:creationId xmlns:p14="http://schemas.microsoft.com/office/powerpoint/2010/main" xmlns="" val="235240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will tour Salem Maritime National, Historic Park and Custom House.  We will learn the truth behind the stories of Salem.</a:t>
            </a:r>
            <a:endParaRPr lang="en-US" dirty="0"/>
          </a:p>
        </p:txBody>
      </p:sp>
      <p:sp>
        <p:nvSpPr>
          <p:cNvPr id="4" name="Slide Number Placeholder 3"/>
          <p:cNvSpPr>
            <a:spLocks noGrp="1"/>
          </p:cNvSpPr>
          <p:nvPr>
            <p:ph type="sldNum" sz="quarter" idx="10"/>
          </p:nvPr>
        </p:nvSpPr>
        <p:spPr/>
        <p:txBody>
          <a:bodyPr/>
          <a:lstStyle/>
          <a:p>
            <a:fld id="{DD50E8BC-7B2C-4883-B5A6-EB0258E20B80}" type="slidenum">
              <a:rPr lang="en-US" smtClean="0"/>
              <a:pPr/>
              <a:t>24</a:t>
            </a:fld>
            <a:endParaRPr lang="en-US"/>
          </a:p>
        </p:txBody>
      </p:sp>
    </p:spTree>
    <p:extLst>
      <p:ext uri="{BB962C8B-B14F-4D97-AF65-F5344CB8AC3E}">
        <p14:creationId xmlns:p14="http://schemas.microsoft.com/office/powerpoint/2010/main" xmlns="" val="1393744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visit </a:t>
            </a:r>
            <a:r>
              <a:rPr lang="en-US" dirty="0" err="1" smtClean="0"/>
              <a:t>Lexinton</a:t>
            </a:r>
            <a:r>
              <a:rPr lang="en-US" baseline="0" dirty="0" smtClean="0"/>
              <a:t> Battle Green. It was at this site that the opening shots of the Battles of Lexington and Concord were fired on April 19, 1775, starting the American Revolutionary War.</a:t>
            </a:r>
            <a:endParaRPr lang="en-US" dirty="0"/>
          </a:p>
        </p:txBody>
      </p:sp>
      <p:sp>
        <p:nvSpPr>
          <p:cNvPr id="4" name="Slide Number Placeholder 3"/>
          <p:cNvSpPr>
            <a:spLocks noGrp="1"/>
          </p:cNvSpPr>
          <p:nvPr>
            <p:ph type="sldNum" sz="quarter" idx="10"/>
          </p:nvPr>
        </p:nvSpPr>
        <p:spPr/>
        <p:txBody>
          <a:bodyPr/>
          <a:lstStyle/>
          <a:p>
            <a:fld id="{DD50E8BC-7B2C-4883-B5A6-EB0258E20B80}" type="slidenum">
              <a:rPr lang="en-US" smtClean="0"/>
              <a:pPr/>
              <a:t>4</a:t>
            </a:fld>
            <a:endParaRPr lang="en-US"/>
          </a:p>
        </p:txBody>
      </p:sp>
    </p:spTree>
    <p:extLst>
      <p:ext uri="{BB962C8B-B14F-4D97-AF65-F5344CB8AC3E}">
        <p14:creationId xmlns:p14="http://schemas.microsoft.com/office/powerpoint/2010/main" xmlns="" val="1984374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Salem Witch Museum's presents the Salem Witch Trials of 1692, one of the most important and tragic events in American history.</a:t>
            </a:r>
            <a:endParaRPr lang="en-US" dirty="0"/>
          </a:p>
        </p:txBody>
      </p:sp>
      <p:sp>
        <p:nvSpPr>
          <p:cNvPr id="4" name="Slide Number Placeholder 3"/>
          <p:cNvSpPr>
            <a:spLocks noGrp="1"/>
          </p:cNvSpPr>
          <p:nvPr>
            <p:ph type="sldNum" sz="quarter" idx="10"/>
          </p:nvPr>
        </p:nvSpPr>
        <p:spPr/>
        <p:txBody>
          <a:bodyPr/>
          <a:lstStyle/>
          <a:p>
            <a:fld id="{DD50E8BC-7B2C-4883-B5A6-EB0258E20B80}" type="slidenum">
              <a:rPr lang="en-US" smtClean="0"/>
              <a:pPr/>
              <a:t>25</a:t>
            </a:fld>
            <a:endParaRPr lang="en-US"/>
          </a:p>
        </p:txBody>
      </p:sp>
    </p:spTree>
    <p:extLst>
      <p:ext uri="{BB962C8B-B14F-4D97-AF65-F5344CB8AC3E}">
        <p14:creationId xmlns:p14="http://schemas.microsoft.com/office/powerpoint/2010/main" xmlns="" val="2641571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1668, merchant and ship-owner John Turner built a house on Salem Harbor that was destined to become one of America's most beloved historic homes. It was made famous by American author Nathaniel Hawthorne's novel The House of the Seven Gables, named for its gables.</a:t>
            </a:r>
            <a:endParaRPr lang="en-US" dirty="0"/>
          </a:p>
        </p:txBody>
      </p:sp>
      <p:sp>
        <p:nvSpPr>
          <p:cNvPr id="4" name="Slide Number Placeholder 3"/>
          <p:cNvSpPr>
            <a:spLocks noGrp="1"/>
          </p:cNvSpPr>
          <p:nvPr>
            <p:ph type="sldNum" sz="quarter" idx="10"/>
          </p:nvPr>
        </p:nvSpPr>
        <p:spPr/>
        <p:txBody>
          <a:bodyPr/>
          <a:lstStyle/>
          <a:p>
            <a:fld id="{DD50E8BC-7B2C-4883-B5A6-EB0258E20B80}" type="slidenum">
              <a:rPr lang="en-US" smtClean="0"/>
              <a:pPr/>
              <a:t>26</a:t>
            </a:fld>
            <a:endParaRPr lang="en-US"/>
          </a:p>
        </p:txBody>
      </p:sp>
    </p:spTree>
    <p:extLst>
      <p:ext uri="{BB962C8B-B14F-4D97-AF65-F5344CB8AC3E}">
        <p14:creationId xmlns:p14="http://schemas.microsoft.com/office/powerpoint/2010/main" xmlns="" val="2119629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50E8BC-7B2C-4883-B5A6-EB0258E20B80}" type="slidenum">
              <a:rPr lang="en-US" smtClean="0"/>
              <a:pPr/>
              <a:t>27</a:t>
            </a:fld>
            <a:endParaRPr lang="en-US"/>
          </a:p>
        </p:txBody>
      </p:sp>
    </p:spTree>
    <p:extLst>
      <p:ext uri="{BB962C8B-B14F-4D97-AF65-F5344CB8AC3E}">
        <p14:creationId xmlns:p14="http://schemas.microsoft.com/office/powerpoint/2010/main" xmlns="" val="1462752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visit Concord which was a remarkably rich literary center during the mid-nineteenth century. Featured were Ralph Waldo Emerson, Nathaniel Hawthorne, Amos Bronson Alcott, Louisa May Alcott and Henry David Thoreau, all of whose homes are preserved in modern-day Concord. The now-ubiquitous Concord grape was developed here.</a:t>
            </a:r>
            <a:endParaRPr lang="en-US" dirty="0"/>
          </a:p>
        </p:txBody>
      </p:sp>
      <p:sp>
        <p:nvSpPr>
          <p:cNvPr id="4" name="Slide Number Placeholder 3"/>
          <p:cNvSpPr>
            <a:spLocks noGrp="1"/>
          </p:cNvSpPr>
          <p:nvPr>
            <p:ph type="sldNum" sz="quarter" idx="10"/>
          </p:nvPr>
        </p:nvSpPr>
        <p:spPr/>
        <p:txBody>
          <a:bodyPr/>
          <a:lstStyle/>
          <a:p>
            <a:fld id="{DD50E8BC-7B2C-4883-B5A6-EB0258E20B80}" type="slidenum">
              <a:rPr lang="en-US" smtClean="0"/>
              <a:pPr/>
              <a:t>5</a:t>
            </a:fld>
            <a:endParaRPr lang="en-US"/>
          </a:p>
        </p:txBody>
      </p:sp>
    </p:spTree>
    <p:extLst>
      <p:ext uri="{BB962C8B-B14F-4D97-AF65-F5344CB8AC3E}">
        <p14:creationId xmlns:p14="http://schemas.microsoft.com/office/powerpoint/2010/main" xmlns="" val="3823873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solidFill>
                  <a:srgbClr val="FFFFFF"/>
                </a:solidFill>
                <a:effectLst/>
                <a:latin typeface="Lora"/>
              </a:rPr>
              <a:t>We will visit The</a:t>
            </a:r>
            <a:r>
              <a:rPr lang="en-US" b="0" i="0" baseline="0" dirty="0" smtClean="0">
                <a:solidFill>
                  <a:srgbClr val="FFFFFF"/>
                </a:solidFill>
                <a:effectLst/>
                <a:latin typeface="Lora"/>
              </a:rPr>
              <a:t> Old North Bridge.  </a:t>
            </a:r>
            <a:r>
              <a:rPr lang="en-US" b="0" i="0" dirty="0" smtClean="0">
                <a:solidFill>
                  <a:srgbClr val="FFFFFF"/>
                </a:solidFill>
                <a:effectLst/>
                <a:latin typeface="Lora"/>
              </a:rPr>
              <a:t>The Old North Bridge in Concord, Massachusetts, was the site of the first real skirmish of the American Revolution. </a:t>
            </a:r>
            <a:endParaRPr lang="en-US" dirty="0"/>
          </a:p>
        </p:txBody>
      </p:sp>
      <p:sp>
        <p:nvSpPr>
          <p:cNvPr id="4" name="Slide Number Placeholder 3"/>
          <p:cNvSpPr>
            <a:spLocks noGrp="1"/>
          </p:cNvSpPr>
          <p:nvPr>
            <p:ph type="sldNum" sz="quarter" idx="10"/>
          </p:nvPr>
        </p:nvSpPr>
        <p:spPr/>
        <p:txBody>
          <a:bodyPr/>
          <a:lstStyle/>
          <a:p>
            <a:fld id="{DD50E8BC-7B2C-4883-B5A6-EB0258E20B80}" type="slidenum">
              <a:rPr lang="en-US" smtClean="0"/>
              <a:pPr/>
              <a:t>6</a:t>
            </a:fld>
            <a:endParaRPr lang="en-US"/>
          </a:p>
        </p:txBody>
      </p:sp>
    </p:spTree>
    <p:extLst>
      <p:ext uri="{BB962C8B-B14F-4D97-AF65-F5344CB8AC3E}">
        <p14:creationId xmlns:p14="http://schemas.microsoft.com/office/powerpoint/2010/main" xmlns="" val="771243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solidFill>
                  <a:srgbClr val="5C5C5C"/>
                </a:solidFill>
                <a:effectLst/>
                <a:latin typeface="Roboto"/>
              </a:rPr>
              <a:t>We</a:t>
            </a:r>
            <a:r>
              <a:rPr lang="en-US" b="0" i="0" baseline="0" dirty="0" smtClean="0">
                <a:solidFill>
                  <a:srgbClr val="5C5C5C"/>
                </a:solidFill>
                <a:effectLst/>
                <a:latin typeface="Roboto"/>
              </a:rPr>
              <a:t> will then visit t</a:t>
            </a:r>
            <a:r>
              <a:rPr lang="en-US" b="0" i="0" dirty="0" smtClean="0">
                <a:solidFill>
                  <a:srgbClr val="5C5C5C"/>
                </a:solidFill>
                <a:effectLst/>
                <a:latin typeface="Roboto"/>
              </a:rPr>
              <a:t>he Skywalk Observatory, Boston's only sky-high vantage point for sweeping 360 degree views of Greater Boston and beyond. </a:t>
            </a:r>
            <a:endParaRPr lang="en-US" dirty="0"/>
          </a:p>
        </p:txBody>
      </p:sp>
      <p:sp>
        <p:nvSpPr>
          <p:cNvPr id="4" name="Slide Number Placeholder 3"/>
          <p:cNvSpPr>
            <a:spLocks noGrp="1"/>
          </p:cNvSpPr>
          <p:nvPr>
            <p:ph type="sldNum" sz="quarter" idx="10"/>
          </p:nvPr>
        </p:nvSpPr>
        <p:spPr/>
        <p:txBody>
          <a:bodyPr/>
          <a:lstStyle/>
          <a:p>
            <a:fld id="{DD50E8BC-7B2C-4883-B5A6-EB0258E20B80}" type="slidenum">
              <a:rPr lang="en-US" smtClean="0"/>
              <a:pPr/>
              <a:t>7</a:t>
            </a:fld>
            <a:endParaRPr lang="en-US"/>
          </a:p>
        </p:txBody>
      </p:sp>
    </p:spTree>
    <p:extLst>
      <p:ext uri="{BB962C8B-B14F-4D97-AF65-F5344CB8AC3E}">
        <p14:creationId xmlns:p14="http://schemas.microsoft.com/office/powerpoint/2010/main" xmlns="" val="1880128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June 17, 1775, early in the Revolutionary War (1775-83), the British defeated the Americans at the Battle of Bunker Hill in Massachusetts. </a:t>
            </a:r>
            <a:r>
              <a:rPr lang="en-US" b="0" i="0" dirty="0" smtClean="0">
                <a:solidFill>
                  <a:srgbClr val="101010"/>
                </a:solidFill>
                <a:effectLst/>
                <a:latin typeface="Open Sans"/>
              </a:rPr>
              <a:t>Despite losing their strategic positions, the battle was a significant morale-builder for the inexperienced Americans, convincing them that patriotic dedication could overcome superior British military might. Additionally, the high price of victory at the Battle of Bunker Hill made the British realize that the war with the colonies would be long, tough and costly.</a:t>
            </a:r>
            <a:endParaRPr lang="en-US" dirty="0"/>
          </a:p>
        </p:txBody>
      </p:sp>
      <p:sp>
        <p:nvSpPr>
          <p:cNvPr id="4" name="Slide Number Placeholder 3"/>
          <p:cNvSpPr>
            <a:spLocks noGrp="1"/>
          </p:cNvSpPr>
          <p:nvPr>
            <p:ph type="sldNum" sz="quarter" idx="10"/>
          </p:nvPr>
        </p:nvSpPr>
        <p:spPr/>
        <p:txBody>
          <a:bodyPr/>
          <a:lstStyle/>
          <a:p>
            <a:fld id="{DD50E8BC-7B2C-4883-B5A6-EB0258E20B80}" type="slidenum">
              <a:rPr lang="en-US" smtClean="0"/>
              <a:pPr/>
              <a:t>9</a:t>
            </a:fld>
            <a:endParaRPr lang="en-US"/>
          </a:p>
        </p:txBody>
      </p:sp>
    </p:spTree>
    <p:extLst>
      <p:ext uri="{BB962C8B-B14F-4D97-AF65-F5344CB8AC3E}">
        <p14:creationId xmlns:p14="http://schemas.microsoft.com/office/powerpoint/2010/main" xmlns="" val="3468751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solidFill>
                  <a:srgbClr val="222222"/>
                </a:solidFill>
                <a:effectLst/>
                <a:latin typeface="Arial"/>
              </a:rPr>
              <a:t>We will visit the USS </a:t>
            </a:r>
            <a:r>
              <a:rPr lang="en-US" b="1" i="1" dirty="0" smtClean="0">
                <a:solidFill>
                  <a:srgbClr val="222222"/>
                </a:solidFill>
                <a:effectLst/>
                <a:latin typeface="Arial"/>
              </a:rPr>
              <a:t>Constitution</a:t>
            </a:r>
            <a:r>
              <a:rPr lang="en-US" b="0" i="0" dirty="0" smtClean="0">
                <a:solidFill>
                  <a:srgbClr val="222222"/>
                </a:solidFill>
                <a:effectLst/>
                <a:latin typeface="Arial"/>
              </a:rPr>
              <a:t> is a </a:t>
            </a:r>
            <a:r>
              <a:rPr lang="en-US" b="0" i="0" u="none" dirty="0" smtClean="0">
                <a:solidFill>
                  <a:srgbClr val="222222"/>
                </a:solidFill>
                <a:effectLst/>
                <a:latin typeface="Arial"/>
              </a:rPr>
              <a:t>wooden-</a:t>
            </a:r>
            <a:r>
              <a:rPr lang="en-US" b="0" i="0" u="none" strike="noStrike" dirty="0" smtClean="0">
                <a:solidFill>
                  <a:srgbClr val="0B0080"/>
                </a:solidFill>
                <a:effectLst/>
                <a:latin typeface="Arial"/>
                <a:hlinkClick r:id="rId3" tooltip="Hull (watercraft)"/>
              </a:rPr>
              <a:t>hulled</a:t>
            </a:r>
            <a:r>
              <a:rPr lang="en-US" b="0" i="0" u="none" dirty="0" smtClean="0">
                <a:solidFill>
                  <a:srgbClr val="222222"/>
                </a:solidFill>
                <a:effectLst/>
                <a:latin typeface="Arial"/>
              </a:rPr>
              <a:t>, three-</a:t>
            </a:r>
            <a:r>
              <a:rPr lang="en-US" b="0" i="0" u="none" strike="noStrike" dirty="0" err="1" smtClean="0">
                <a:solidFill>
                  <a:srgbClr val="0B0080"/>
                </a:solidFill>
                <a:effectLst/>
                <a:latin typeface="Arial"/>
                <a:hlinkClick r:id="rId4" tooltip="Mast (sailing)"/>
              </a:rPr>
              <a:t>masted</a:t>
            </a:r>
            <a:r>
              <a:rPr lang="en-US" b="0" i="0" u="none" dirty="0" smtClean="0">
                <a:solidFill>
                  <a:srgbClr val="222222"/>
                </a:solidFill>
                <a:effectLst/>
                <a:latin typeface="Arial"/>
              </a:rPr>
              <a:t> </a:t>
            </a:r>
            <a:r>
              <a:rPr lang="en-US" b="0" i="0" u="none" strike="noStrike" dirty="0" smtClean="0">
                <a:solidFill>
                  <a:srgbClr val="0B0080"/>
                </a:solidFill>
                <a:effectLst/>
                <a:latin typeface="Arial"/>
                <a:hlinkClick r:id="rId5" tooltip="Heavy frigate"/>
              </a:rPr>
              <a:t>heavy frigate</a:t>
            </a:r>
            <a:r>
              <a:rPr lang="en-US" b="0" i="0" u="none" dirty="0" smtClean="0">
                <a:solidFill>
                  <a:srgbClr val="222222"/>
                </a:solidFill>
                <a:effectLst/>
                <a:latin typeface="Arial"/>
              </a:rPr>
              <a:t> of the </a:t>
            </a:r>
            <a:r>
              <a:rPr lang="en-US" b="0" i="0" u="none" strike="noStrike" dirty="0" smtClean="0">
                <a:solidFill>
                  <a:srgbClr val="0B0080"/>
                </a:solidFill>
                <a:effectLst/>
                <a:latin typeface="Arial"/>
                <a:hlinkClick r:id="rId6" tooltip="United States Navy"/>
              </a:rPr>
              <a:t>United States Navy</a:t>
            </a:r>
            <a:r>
              <a:rPr lang="en-US" b="0" i="0" u="none" dirty="0" smtClean="0">
                <a:solidFill>
                  <a:srgbClr val="222222"/>
                </a:solidFill>
                <a:effectLst/>
                <a:latin typeface="Arial"/>
              </a:rPr>
              <a:t>, named by President </a:t>
            </a:r>
            <a:r>
              <a:rPr lang="en-US" b="0" i="0" u="none" strike="noStrike" dirty="0" smtClean="0">
                <a:solidFill>
                  <a:srgbClr val="0B0080"/>
                </a:solidFill>
                <a:effectLst/>
                <a:latin typeface="Arial"/>
                <a:hlinkClick r:id="rId7" tooltip="George Washington"/>
              </a:rPr>
              <a:t>George Washington</a:t>
            </a:r>
            <a:r>
              <a:rPr lang="en-US" b="0" i="0" u="none" dirty="0" smtClean="0">
                <a:solidFill>
                  <a:srgbClr val="222222"/>
                </a:solidFill>
                <a:effectLst/>
                <a:latin typeface="Arial"/>
              </a:rPr>
              <a:t> after the </a:t>
            </a:r>
            <a:r>
              <a:rPr lang="en-US" b="0" i="0" u="none" strike="noStrike" dirty="0" smtClean="0">
                <a:solidFill>
                  <a:srgbClr val="0B0080"/>
                </a:solidFill>
                <a:effectLst/>
                <a:latin typeface="Arial"/>
                <a:hlinkClick r:id="rId8" tooltip="United States Constitution"/>
              </a:rPr>
              <a:t>Constitution of the United States of America</a:t>
            </a:r>
            <a:r>
              <a:rPr lang="en-US" b="0" i="0" u="none" dirty="0" smtClean="0">
                <a:solidFill>
                  <a:srgbClr val="222222"/>
                </a:solidFill>
                <a:effectLst/>
                <a:latin typeface="Arial"/>
              </a:rPr>
              <a:t>. She is the world's oldest commissioned </a:t>
            </a:r>
            <a:r>
              <a:rPr lang="en-US" b="0" i="0" dirty="0" smtClean="0">
                <a:solidFill>
                  <a:srgbClr val="222222"/>
                </a:solidFill>
                <a:effectLst/>
                <a:latin typeface="Arial"/>
              </a:rPr>
              <a:t>naval vessel afloat.</a:t>
            </a:r>
            <a:endParaRPr lang="en-US" dirty="0"/>
          </a:p>
        </p:txBody>
      </p:sp>
      <p:sp>
        <p:nvSpPr>
          <p:cNvPr id="4" name="Slide Number Placeholder 3"/>
          <p:cNvSpPr>
            <a:spLocks noGrp="1"/>
          </p:cNvSpPr>
          <p:nvPr>
            <p:ph type="sldNum" sz="quarter" idx="10"/>
          </p:nvPr>
        </p:nvSpPr>
        <p:spPr/>
        <p:txBody>
          <a:bodyPr/>
          <a:lstStyle/>
          <a:p>
            <a:fld id="{DD50E8BC-7B2C-4883-B5A6-EB0258E20B80}" type="slidenum">
              <a:rPr lang="en-US" smtClean="0"/>
              <a:pPr/>
              <a:t>10</a:t>
            </a:fld>
            <a:endParaRPr lang="en-US"/>
          </a:p>
        </p:txBody>
      </p:sp>
    </p:spTree>
    <p:extLst>
      <p:ext uri="{BB962C8B-B14F-4D97-AF65-F5344CB8AC3E}">
        <p14:creationId xmlns:p14="http://schemas.microsoft.com/office/powerpoint/2010/main" xmlns="" val="1844977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nest stop along The</a:t>
            </a:r>
            <a:r>
              <a:rPr lang="en-US" baseline="0" dirty="0" smtClean="0"/>
              <a:t> Freedom Trail will be the Old North Church, </a:t>
            </a:r>
            <a:r>
              <a:rPr lang="en-US" b="0" i="0" dirty="0" smtClean="0">
                <a:solidFill>
                  <a:srgbClr val="666666"/>
                </a:solidFill>
                <a:effectLst/>
                <a:latin typeface="Open Sans"/>
              </a:rPr>
              <a:t>Boston’s oldest surviving church building.</a:t>
            </a:r>
            <a:endParaRPr lang="en-US" dirty="0"/>
          </a:p>
        </p:txBody>
      </p:sp>
      <p:sp>
        <p:nvSpPr>
          <p:cNvPr id="4" name="Slide Number Placeholder 3"/>
          <p:cNvSpPr>
            <a:spLocks noGrp="1"/>
          </p:cNvSpPr>
          <p:nvPr>
            <p:ph type="sldNum" sz="quarter" idx="10"/>
          </p:nvPr>
        </p:nvSpPr>
        <p:spPr/>
        <p:txBody>
          <a:bodyPr/>
          <a:lstStyle/>
          <a:p>
            <a:fld id="{DD50E8BC-7B2C-4883-B5A6-EB0258E20B80}" type="slidenum">
              <a:rPr lang="en-US" smtClean="0"/>
              <a:pPr/>
              <a:t>11</a:t>
            </a:fld>
            <a:endParaRPr lang="en-US"/>
          </a:p>
        </p:txBody>
      </p:sp>
    </p:spTree>
    <p:extLst>
      <p:ext uri="{BB962C8B-B14F-4D97-AF65-F5344CB8AC3E}">
        <p14:creationId xmlns:p14="http://schemas.microsoft.com/office/powerpoint/2010/main" xmlns="" val="3237533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solidFill>
                  <a:srgbClr val="545454"/>
                </a:solidFill>
                <a:effectLst/>
                <a:latin typeface="Roboto"/>
              </a:rPr>
              <a:t>Then</a:t>
            </a:r>
            <a:r>
              <a:rPr lang="en-US" b="0" i="0" baseline="0" dirty="0" smtClean="0">
                <a:solidFill>
                  <a:srgbClr val="545454"/>
                </a:solidFill>
                <a:effectLst/>
                <a:latin typeface="Roboto"/>
              </a:rPr>
              <a:t> we will visit t</a:t>
            </a:r>
            <a:r>
              <a:rPr lang="en-US" b="0" i="0" dirty="0" smtClean="0">
                <a:solidFill>
                  <a:srgbClr val="545454"/>
                </a:solidFill>
                <a:effectLst/>
                <a:latin typeface="Roboto"/>
              </a:rPr>
              <a:t>he </a:t>
            </a:r>
            <a:r>
              <a:rPr lang="en-US" b="1" i="0" dirty="0" smtClean="0">
                <a:solidFill>
                  <a:srgbClr val="6A6A6A"/>
                </a:solidFill>
                <a:effectLst/>
                <a:latin typeface="Roboto"/>
              </a:rPr>
              <a:t>Paul Revere House</a:t>
            </a:r>
            <a:r>
              <a:rPr lang="en-US" b="0" i="0" dirty="0" smtClean="0">
                <a:solidFill>
                  <a:srgbClr val="545454"/>
                </a:solidFill>
                <a:effectLst/>
                <a:latin typeface="Roboto"/>
              </a:rPr>
              <a:t> (1680) which was the colonial home of American patriot Paul Revere during the time of the American Revolution.</a:t>
            </a:r>
            <a:endParaRPr lang="en-US" dirty="0"/>
          </a:p>
        </p:txBody>
      </p:sp>
      <p:sp>
        <p:nvSpPr>
          <p:cNvPr id="4" name="Slide Number Placeholder 3"/>
          <p:cNvSpPr>
            <a:spLocks noGrp="1"/>
          </p:cNvSpPr>
          <p:nvPr>
            <p:ph type="sldNum" sz="quarter" idx="10"/>
          </p:nvPr>
        </p:nvSpPr>
        <p:spPr/>
        <p:txBody>
          <a:bodyPr/>
          <a:lstStyle/>
          <a:p>
            <a:fld id="{DD50E8BC-7B2C-4883-B5A6-EB0258E20B80}" type="slidenum">
              <a:rPr lang="en-US" smtClean="0"/>
              <a:pPr/>
              <a:t>12</a:t>
            </a:fld>
            <a:endParaRPr lang="en-US"/>
          </a:p>
        </p:txBody>
      </p:sp>
    </p:spTree>
    <p:extLst>
      <p:ext uri="{BB962C8B-B14F-4D97-AF65-F5344CB8AC3E}">
        <p14:creationId xmlns:p14="http://schemas.microsoft.com/office/powerpoint/2010/main" xmlns="" val="310908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21B6F37-BFCD-41B5-A49A-B3D055A1C820}" type="datetimeFigureOut">
              <a:rPr lang="en-US" smtClean="0"/>
              <a:pPr/>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24877-C849-4072-973F-C60E43E88E75}" type="slidenum">
              <a:rPr lang="en-US" smtClean="0"/>
              <a:pPr/>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1B6F37-BFCD-41B5-A49A-B3D055A1C820}" type="datetimeFigureOut">
              <a:rPr lang="en-US" smtClean="0"/>
              <a:pPr/>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24877-C849-4072-973F-C60E43E88E7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1B6F37-BFCD-41B5-A49A-B3D055A1C820}" type="datetimeFigureOut">
              <a:rPr lang="en-US" smtClean="0"/>
              <a:pPr/>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24877-C849-4072-973F-C60E43E88E7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1B6F37-BFCD-41B5-A49A-B3D055A1C820}" type="datetimeFigureOut">
              <a:rPr lang="en-US" smtClean="0"/>
              <a:pPr/>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24877-C849-4072-973F-C60E43E88E7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1B6F37-BFCD-41B5-A49A-B3D055A1C820}" type="datetimeFigureOut">
              <a:rPr lang="en-US" smtClean="0"/>
              <a:pPr/>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924877-C849-4072-973F-C60E43E88E75}" type="slidenum">
              <a:rPr lang="en-US" smtClean="0"/>
              <a:pPr/>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1B6F37-BFCD-41B5-A49A-B3D055A1C820}" type="datetimeFigureOut">
              <a:rPr lang="en-US" smtClean="0"/>
              <a:pPr/>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924877-C849-4072-973F-C60E43E88E7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1B6F37-BFCD-41B5-A49A-B3D055A1C820}" type="datetimeFigureOut">
              <a:rPr lang="en-US" smtClean="0"/>
              <a:pPr/>
              <a:t>11/7/2017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924877-C849-4072-973F-C60E43E88E75}" type="slidenum">
              <a:rPr lang="en-US" smtClean="0"/>
              <a:pPr/>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21B6F37-BFCD-41B5-A49A-B3D055A1C820}" type="datetimeFigureOut">
              <a:rPr lang="en-US" smtClean="0"/>
              <a:pPr/>
              <a:t>11/7/2017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924877-C849-4072-973F-C60E43E88E7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1B6F37-BFCD-41B5-A49A-B3D055A1C820}" type="datetimeFigureOut">
              <a:rPr lang="en-US" smtClean="0"/>
              <a:pPr/>
              <a:t>11/7/2017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924877-C849-4072-973F-C60E43E88E7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1B6F37-BFCD-41B5-A49A-B3D055A1C820}" type="datetimeFigureOut">
              <a:rPr lang="en-US" smtClean="0"/>
              <a:pPr/>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924877-C849-4072-973F-C60E43E88E75}" type="slidenum">
              <a:rPr lang="en-US" smtClean="0"/>
              <a:pPr/>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1B6F37-BFCD-41B5-A49A-B3D055A1C820}" type="datetimeFigureOut">
              <a:rPr lang="en-US" smtClean="0"/>
              <a:pPr/>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924877-C849-4072-973F-C60E43E88E7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721B6F37-BFCD-41B5-A49A-B3D055A1C820}" type="datetimeFigureOut">
              <a:rPr lang="en-US" smtClean="0"/>
              <a:pPr/>
              <a:t>11/7/2017</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32924877-C849-4072-973F-C60E43E88E75}" type="slidenum">
              <a:rPr lang="en-US" smtClean="0"/>
              <a:pPr/>
              <a:t>‹#›</a:t>
            </a:fld>
            <a:endParaRPr 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200400"/>
            <a:ext cx="8382000" cy="1524000"/>
          </a:xfrm>
        </p:spPr>
        <p:txBody>
          <a:bodyPr/>
          <a:lstStyle/>
          <a:p>
            <a:pPr algn="ctr"/>
            <a:r>
              <a:rPr lang="en-US" dirty="0" smtClean="0"/>
              <a:t>TAG goes to Boston</a:t>
            </a:r>
            <a:endParaRPr lang="en-US" dirty="0"/>
          </a:p>
        </p:txBody>
      </p:sp>
      <p:sp>
        <p:nvSpPr>
          <p:cNvPr id="3" name="Subtitle 2"/>
          <p:cNvSpPr>
            <a:spLocks noGrp="1"/>
          </p:cNvSpPr>
          <p:nvPr>
            <p:ph type="subTitle" idx="1"/>
          </p:nvPr>
        </p:nvSpPr>
        <p:spPr>
          <a:xfrm>
            <a:off x="533400" y="4724400"/>
            <a:ext cx="8001000" cy="990600"/>
          </a:xfrm>
        </p:spPr>
        <p:txBody>
          <a:bodyPr>
            <a:normAutofit lnSpcReduction="10000"/>
          </a:bodyPr>
          <a:lstStyle/>
          <a:p>
            <a:r>
              <a:rPr lang="en-US" dirty="0" smtClean="0"/>
              <a:t>Wednesday, October 24 – Saturday, October 27, 2018</a:t>
            </a:r>
          </a:p>
          <a:p>
            <a:pPr algn="ctr"/>
            <a:r>
              <a:rPr lang="en-US" dirty="0" smtClean="0"/>
              <a:t>4 days, 3 nights in Boston</a:t>
            </a:r>
            <a:endParaRPr lang="en-US" dirty="0"/>
          </a:p>
        </p:txBody>
      </p:sp>
    </p:spTree>
    <p:extLst>
      <p:ext uri="{BB962C8B-B14F-4D97-AF65-F5344CB8AC3E}">
        <p14:creationId xmlns:p14="http://schemas.microsoft.com/office/powerpoint/2010/main" xmlns="" val="3308509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U.S.S. Constitution</a:t>
            </a:r>
            <a:endParaRPr lang="en-US" dirty="0"/>
          </a:p>
        </p:txBody>
      </p:sp>
      <p:pic>
        <p:nvPicPr>
          <p:cNvPr id="7170"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381000"/>
            <a:ext cx="5882640" cy="42018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80616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Old North Church</a:t>
            </a:r>
            <a:endParaRPr lang="en-US" dirty="0"/>
          </a:p>
        </p:txBody>
      </p:sp>
      <p:pic>
        <p:nvPicPr>
          <p:cNvPr id="8194"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05150" y="723900"/>
            <a:ext cx="2857500" cy="3810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34297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Paul Revere House</a:t>
            </a:r>
            <a:endParaRPr lang="en-US" dirty="0"/>
          </a:p>
        </p:txBody>
      </p:sp>
      <p:pic>
        <p:nvPicPr>
          <p:cNvPr id="9218"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14525" y="885825"/>
            <a:ext cx="5238750" cy="3486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55548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Faneuil Hall</a:t>
            </a:r>
            <a:endParaRPr lang="en-US" dirty="0"/>
          </a:p>
        </p:txBody>
      </p:sp>
      <p:pic>
        <p:nvPicPr>
          <p:cNvPr id="10242"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0" y="952500"/>
            <a:ext cx="7543800" cy="3352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45842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Old State House</a:t>
            </a:r>
            <a:endParaRPr lang="en-US" dirty="0"/>
          </a:p>
        </p:txBody>
      </p:sp>
      <p:pic>
        <p:nvPicPr>
          <p:cNvPr id="11266"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66471" y="685800"/>
            <a:ext cx="4934857" cy="388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48496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Massachusetts Institute of Technology</a:t>
            </a:r>
            <a:endParaRPr lang="en-US" dirty="0"/>
          </a:p>
        </p:txBody>
      </p:sp>
      <p:pic>
        <p:nvPicPr>
          <p:cNvPr id="12291" name="Picture 3"/>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0" y="762000"/>
            <a:ext cx="7543800" cy="3771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77400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Quincy Market</a:t>
            </a:r>
            <a:endParaRPr lang="en-US" dirty="0"/>
          </a:p>
        </p:txBody>
      </p:sp>
      <p:pic>
        <p:nvPicPr>
          <p:cNvPr id="13315" name="Picture 3"/>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95400" y="609600"/>
            <a:ext cx="6705600" cy="4470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63839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09800"/>
            <a:ext cx="6781800" cy="1600200"/>
          </a:xfrm>
        </p:spPr>
        <p:txBody>
          <a:bodyPr>
            <a:noAutofit/>
          </a:bodyPr>
          <a:lstStyle/>
          <a:p>
            <a:pPr algn="ctr"/>
            <a:r>
              <a:rPr lang="en-US" sz="11500" dirty="0" smtClean="0"/>
              <a:t>Day 3</a:t>
            </a:r>
            <a:endParaRPr lang="en-US" sz="11500" dirty="0"/>
          </a:p>
        </p:txBody>
      </p:sp>
    </p:spTree>
    <p:extLst>
      <p:ext uri="{BB962C8B-B14F-4D97-AF65-F5344CB8AC3E}">
        <p14:creationId xmlns:p14="http://schemas.microsoft.com/office/powerpoint/2010/main" xmlns="" val="1548121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Boston Museum of Fine Arts</a:t>
            </a:r>
            <a:endParaRPr lang="en-US" dirty="0"/>
          </a:p>
        </p:txBody>
      </p:sp>
      <p:pic>
        <p:nvPicPr>
          <p:cNvPr id="14338"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49092" y="685800"/>
            <a:ext cx="6969616" cy="388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17035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Museum of Science</a:t>
            </a:r>
            <a:endParaRPr lang="en-US" dirty="0"/>
          </a:p>
        </p:txBody>
      </p:sp>
      <p:pic>
        <p:nvPicPr>
          <p:cNvPr id="15362"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xmlns="" val="0"/>
              </a:ext>
            </a:extLst>
          </a:blip>
          <a:srcRect b="12155"/>
          <a:stretch/>
        </p:blipFill>
        <p:spPr bwMode="auto">
          <a:xfrm>
            <a:off x="838200" y="762000"/>
            <a:ext cx="7556329" cy="426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79401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09800"/>
            <a:ext cx="6781800" cy="1600200"/>
          </a:xfrm>
        </p:spPr>
        <p:txBody>
          <a:bodyPr>
            <a:noAutofit/>
          </a:bodyPr>
          <a:lstStyle/>
          <a:p>
            <a:pPr algn="ctr"/>
            <a:r>
              <a:rPr lang="en-US" sz="11500" dirty="0" smtClean="0"/>
              <a:t>Day 1</a:t>
            </a:r>
            <a:endParaRPr lang="en-US" sz="11500" dirty="0"/>
          </a:p>
        </p:txBody>
      </p:sp>
    </p:spTree>
    <p:extLst>
      <p:ext uri="{BB962C8B-B14F-4D97-AF65-F5344CB8AC3E}">
        <p14:creationId xmlns:p14="http://schemas.microsoft.com/office/powerpoint/2010/main" xmlns="" val="3271173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Fenway Park</a:t>
            </a:r>
            <a:endParaRPr lang="en-US" dirty="0"/>
          </a:p>
        </p:txBody>
      </p:sp>
      <p:pic>
        <p:nvPicPr>
          <p:cNvPr id="16386"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10717" y="685800"/>
            <a:ext cx="5846366" cy="388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3938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Boston Symphony Orchestra Tour</a:t>
            </a:r>
            <a:endParaRPr lang="en-US" dirty="0"/>
          </a:p>
        </p:txBody>
      </p:sp>
      <p:pic>
        <p:nvPicPr>
          <p:cNvPr id="17410"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96108" y="685800"/>
            <a:ext cx="6875584" cy="388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30484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Duck Tour</a:t>
            </a:r>
            <a:endParaRPr lang="en-US" dirty="0"/>
          </a:p>
        </p:txBody>
      </p:sp>
      <p:pic>
        <p:nvPicPr>
          <p:cNvPr id="18434"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0" y="877661"/>
            <a:ext cx="7543800" cy="35024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92191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09800"/>
            <a:ext cx="6781800" cy="1600200"/>
          </a:xfrm>
        </p:spPr>
        <p:txBody>
          <a:bodyPr>
            <a:noAutofit/>
          </a:bodyPr>
          <a:lstStyle/>
          <a:p>
            <a:pPr algn="ctr"/>
            <a:r>
              <a:rPr lang="en-US" sz="11500" dirty="0" smtClean="0"/>
              <a:t>Day 4</a:t>
            </a:r>
            <a:endParaRPr lang="en-US" sz="11500" dirty="0"/>
          </a:p>
        </p:txBody>
      </p:sp>
    </p:spTree>
    <p:extLst>
      <p:ext uri="{BB962C8B-B14F-4D97-AF65-F5344CB8AC3E}">
        <p14:creationId xmlns:p14="http://schemas.microsoft.com/office/powerpoint/2010/main" xmlns="" val="4099408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Salem Tour</a:t>
            </a:r>
            <a:endParaRPr lang="en-US" dirty="0"/>
          </a:p>
        </p:txBody>
      </p:sp>
      <p:pic>
        <p:nvPicPr>
          <p:cNvPr id="19460" name="Picture 4"/>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685800"/>
            <a:ext cx="7239000" cy="41999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22249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Witch Museum</a:t>
            </a:r>
            <a:endParaRPr lang="en-US" dirty="0"/>
          </a:p>
        </p:txBody>
      </p:sp>
      <p:pic>
        <p:nvPicPr>
          <p:cNvPr id="20482"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0" y="1120140"/>
            <a:ext cx="7543800" cy="30175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31275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House of the Seven Gables</a:t>
            </a:r>
            <a:endParaRPr lang="en-US" dirty="0"/>
          </a:p>
        </p:txBody>
      </p:sp>
      <p:pic>
        <p:nvPicPr>
          <p:cNvPr id="21507" name="Picture 3"/>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0" y="860822"/>
            <a:ext cx="7543800" cy="35361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40579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return home!</a:t>
            </a:r>
            <a:endParaRPr lang="en-US" dirty="0"/>
          </a:p>
        </p:txBody>
      </p:sp>
      <p:pic>
        <p:nvPicPr>
          <p:cNvPr id="22530"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74073" y="685800"/>
            <a:ext cx="6719654" cy="388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25687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572000"/>
            <a:ext cx="6781800" cy="1600200"/>
          </a:xfrm>
        </p:spPr>
        <p:txBody>
          <a:bodyPr>
            <a:normAutofit fontScale="90000"/>
          </a:bodyPr>
          <a:lstStyle/>
          <a:p>
            <a:pPr algn="ctr"/>
            <a:r>
              <a:rPr lang="en-US" dirty="0" smtClean="0"/>
              <a:t>Bringing learning to life!</a:t>
            </a:r>
            <a:endParaRPr lang="en-US" dirty="0"/>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1143000"/>
            <a:ext cx="6248400" cy="34991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00881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Lexington Battle Green</a:t>
            </a:r>
            <a:endParaRPr lang="en-US"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9500" y="685800"/>
            <a:ext cx="6908800" cy="388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46938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Concord</a:t>
            </a:r>
            <a:endParaRPr lang="en-US" dirty="0"/>
          </a:p>
        </p:txBody>
      </p:sp>
      <p:pic>
        <p:nvPicPr>
          <p:cNvPr id="3074"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32394" y="685800"/>
            <a:ext cx="5203011" cy="388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52610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North Bridge</a:t>
            </a:r>
            <a:endParaRPr lang="en-US" dirty="0"/>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1143000"/>
            <a:ext cx="6267575" cy="3505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600179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Prudential Center-Skywalk Observatory</a:t>
            </a:r>
            <a:endParaRPr lang="en-US" dirty="0"/>
          </a:p>
        </p:txBody>
      </p:sp>
      <p:pic>
        <p:nvPicPr>
          <p:cNvPr id="5122"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0" y="860822"/>
            <a:ext cx="7543800" cy="35361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43101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09800"/>
            <a:ext cx="6781800" cy="1600200"/>
          </a:xfrm>
        </p:spPr>
        <p:txBody>
          <a:bodyPr>
            <a:noAutofit/>
          </a:bodyPr>
          <a:lstStyle/>
          <a:p>
            <a:pPr algn="ctr"/>
            <a:r>
              <a:rPr lang="en-US" sz="11500" dirty="0" smtClean="0"/>
              <a:t>Day 2</a:t>
            </a:r>
            <a:endParaRPr lang="en-US" sz="11500" dirty="0"/>
          </a:p>
        </p:txBody>
      </p:sp>
    </p:spTree>
    <p:extLst>
      <p:ext uri="{BB962C8B-B14F-4D97-AF65-F5344CB8AC3E}">
        <p14:creationId xmlns:p14="http://schemas.microsoft.com/office/powerpoint/2010/main" xmlns="" val="15866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Bunker Hill</a:t>
            </a:r>
            <a:endParaRPr lang="en-US" dirty="0"/>
          </a:p>
        </p:txBody>
      </p:sp>
      <p:pic>
        <p:nvPicPr>
          <p:cNvPr id="6147" name="Picture 3"/>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01657" y="685800"/>
            <a:ext cx="5864486" cy="388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710710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48</TotalTime>
  <Words>854</Words>
  <Application>Microsoft Office PowerPoint</Application>
  <PresentationFormat>On-screen Show (4:3)</PresentationFormat>
  <Paragraphs>72</Paragraphs>
  <Slides>27</Slides>
  <Notes>22</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NewsPrint</vt:lpstr>
      <vt:lpstr>TAG goes to Boston</vt:lpstr>
      <vt:lpstr>Day 1</vt:lpstr>
      <vt:lpstr>Bringing learning to life!</vt:lpstr>
      <vt:lpstr>Lexington Battle Green</vt:lpstr>
      <vt:lpstr>Concord</vt:lpstr>
      <vt:lpstr>Old North Bridge</vt:lpstr>
      <vt:lpstr>Prudential Center-Skywalk Observatory</vt:lpstr>
      <vt:lpstr>Day 2</vt:lpstr>
      <vt:lpstr>Bunker Hill</vt:lpstr>
      <vt:lpstr>U.S.S. Constitution</vt:lpstr>
      <vt:lpstr>Old North Church</vt:lpstr>
      <vt:lpstr>Paul Revere House</vt:lpstr>
      <vt:lpstr>Faneuil Hall</vt:lpstr>
      <vt:lpstr>Old State House</vt:lpstr>
      <vt:lpstr>Massachusetts Institute of Technology</vt:lpstr>
      <vt:lpstr>Quincy Market</vt:lpstr>
      <vt:lpstr>Day 3</vt:lpstr>
      <vt:lpstr>Boston Museum of Fine Arts</vt:lpstr>
      <vt:lpstr>Museum of Science</vt:lpstr>
      <vt:lpstr>Fenway Park</vt:lpstr>
      <vt:lpstr>Boston Symphony Orchestra Tour</vt:lpstr>
      <vt:lpstr>Duck Tour</vt:lpstr>
      <vt:lpstr>Day 4</vt:lpstr>
      <vt:lpstr>Salem Tour</vt:lpstr>
      <vt:lpstr>Witch Museum</vt:lpstr>
      <vt:lpstr>House of the Seven Gables</vt:lpstr>
      <vt:lpstr>We return home!</vt:lpstr>
    </vt:vector>
  </TitlesOfParts>
  <Company>Vermilion Parish School Board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TAG goes to Boston</dc:title>
  <dc:creator>Katie Primeaux</dc:creator>
  <cp:lastModifiedBy>lstelly</cp:lastModifiedBy>
  <cp:revision>7</cp:revision>
  <dcterms:created xsi:type="dcterms:W3CDTF">2017-11-06T19:39:54Z</dcterms:created>
  <dcterms:modified xsi:type="dcterms:W3CDTF">2017-11-07T14:36:08Z</dcterms:modified>
</cp:coreProperties>
</file>